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-angle exterior view of a modern building facade covered with aluminium discs under a clear, blue sky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Low-angle view of a modern, curved building under a cloudy sky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View from inside a modern white building with glass panels, looking up to a bright, partly cloudy sky"/>
          <p:cNvSpPr/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-angle view of the Azadi Tower in Tehran, Iran against a clear, bright sky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iew from inside a stone structure, looking out towards stairs and a clear, blue sky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 modern white building with glass panels against a clear, blue sky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mall section of a modern shell bridge in Qingdao, Shandong, China with a partly cloudy sky above"/>
          <p:cNvSpPr/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43006" y="-1"/>
            <a:ext cx="9144000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TrafficTelligence: Advanced Traffic Volume Estimation with Machine Learning"/>
          <p:cNvSpPr txBox="1"/>
          <p:nvPr/>
        </p:nvSpPr>
        <p:spPr>
          <a:xfrm>
            <a:off x="387958" y="1930925"/>
            <a:ext cx="14191107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14700"/>
              </a:lnSpc>
              <a:spcBef>
                <a:spcPts val="0"/>
              </a:spcBef>
              <a:defRPr b="1" i="1" sz="6133">
                <a:solidFill>
                  <a:srgbClr val="124E73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TrafficTelligence: Advanced Traffic Volume Estimation with Machine Learning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173" name="TrafficTelligence is an advanced system that uses machine learning…"/>
          <p:cNvSpPr txBox="1"/>
          <p:nvPr/>
        </p:nvSpPr>
        <p:spPr>
          <a:xfrm>
            <a:off x="821245" y="6394487"/>
            <a:ext cx="13324533" cy="386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8300"/>
              </a:lnSpc>
              <a:spcBef>
                <a:spcPts val="0"/>
              </a:spcBef>
              <a:defRPr sz="3833">
                <a:solidFill>
                  <a:srgbClr val="2B415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TrafficTelligence is an advanced system that uses machine learning </a:t>
            </a:r>
          </a:p>
          <a:p>
            <a:pPr defTabSz="457200">
              <a:lnSpc>
                <a:spcPts val="8300"/>
              </a:lnSpc>
              <a:spcBef>
                <a:spcPts val="0"/>
              </a:spcBef>
              <a:defRPr sz="3833">
                <a:solidFill>
                  <a:srgbClr val="2B415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algorithms to estimate and predict trafficvolume with precision. </a:t>
            </a:r>
          </a:p>
          <a:p>
            <a:pPr defTabSz="457200">
              <a:lnSpc>
                <a:spcPts val="8300"/>
              </a:lnSpc>
              <a:spcBef>
                <a:spcPts val="0"/>
              </a:spcBef>
              <a:defRPr sz="3833">
                <a:solidFill>
                  <a:srgbClr val="2B415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By analyzing historical traffic data, weather patterns, events, and </a:t>
            </a:r>
          </a:p>
          <a:p>
            <a:pPr defTabSz="457200">
              <a:lnSpc>
                <a:spcPts val="8300"/>
              </a:lnSpc>
              <a:spcBef>
                <a:spcPts val="0"/>
              </a:spcBef>
              <a:defRPr sz="3833">
                <a:solidFill>
                  <a:srgbClr val="2B415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other relevant factors, TrafficTelligence provides accurate forecasts</a:t>
            </a:r>
          </a:p>
          <a:p>
            <a:pPr defTabSz="457200">
              <a:lnSpc>
                <a:spcPts val="8300"/>
              </a:lnSpc>
              <a:spcBef>
                <a:spcPts val="0"/>
              </a:spcBef>
              <a:defRPr sz="3833">
                <a:solidFill>
                  <a:srgbClr val="2B415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and insights to enhance traffic management, urban planning, and</a:t>
            </a:r>
          </a:p>
          <a:p>
            <a:pPr defTabSz="457200">
              <a:lnSpc>
                <a:spcPts val="8300"/>
              </a:lnSpc>
              <a:spcBef>
                <a:spcPts val="0"/>
              </a:spcBef>
              <a:defRPr sz="3833">
                <a:solidFill>
                  <a:srgbClr val="2B415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commuter experiences.</a:t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47" y="-23873"/>
            <a:ext cx="24377506" cy="4718911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Conclusion"/>
          <p:cNvSpPr txBox="1"/>
          <p:nvPr/>
        </p:nvSpPr>
        <p:spPr>
          <a:xfrm>
            <a:off x="785068" y="5738543"/>
            <a:ext cx="5216051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ts val="17200"/>
              </a:lnSpc>
              <a:spcBef>
                <a:spcPts val="0"/>
              </a:spcBef>
              <a:defRPr sz="8233">
                <a:solidFill>
                  <a:srgbClr val="124E73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196" name="TrafficTelligence stands as a pivotal solution for modern traffic challenges, leveraging machine learning to deliver precise estimations and predictions. Its applications span dynamic traffic management, urban development planning,…"/>
          <p:cNvSpPr txBox="1"/>
          <p:nvPr/>
        </p:nvSpPr>
        <p:spPr>
          <a:xfrm>
            <a:off x="262259" y="7843632"/>
            <a:ext cx="23377527" cy="248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ts val="8500"/>
              </a:lnSpc>
              <a:spcBef>
                <a:spcPts val="0"/>
              </a:spcBef>
              <a:defRPr sz="3933">
                <a:solidFill>
                  <a:srgbClr val="2B415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TrafficTelligence stands as a pivotal solution for modern traffic challenges, leveraging machine learning to deliver precise estimations and predictions. Its applications span dynamic traffic management, urban development planning,</a:t>
            </a:r>
          </a:p>
          <a:p>
            <a:pPr defTabSz="457200">
              <a:lnSpc>
                <a:spcPts val="8500"/>
              </a:lnSpc>
              <a:spcBef>
                <a:spcPts val="0"/>
              </a:spcBef>
              <a:defRPr sz="3933">
                <a:solidFill>
                  <a:srgbClr val="2B415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 and commuter guidance, promising a future of efficient and sustainable urban mobility.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hank you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b="1" i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Thank you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8740" y="16758"/>
            <a:ext cx="23864326" cy="138319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75360" y="46056"/>
            <a:ext cx="26334720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1603" y="1754689"/>
            <a:ext cx="24216220" cy="99874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4632" y="-44157"/>
            <a:ext cx="23859307" cy="138043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846" y="1293626"/>
            <a:ext cx="24455692" cy="110213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26" y="69522"/>
            <a:ext cx="24354148" cy="125998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Web application landing page and output"/>
          <p:cNvSpPr txBox="1"/>
          <p:nvPr/>
        </p:nvSpPr>
        <p:spPr>
          <a:xfrm>
            <a:off x="4845430" y="765743"/>
            <a:ext cx="12462906" cy="121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lnSpc>
                <a:spcPts val="14500"/>
              </a:lnSpc>
              <a:spcBef>
                <a:spcPts val="0"/>
              </a:spcBef>
              <a:defRPr sz="5933">
                <a:solidFill>
                  <a:srgbClr val="124E73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Web application landing page and output</a:t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88" name="out.png" descr="ou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6549" y="3577789"/>
            <a:ext cx="12567379" cy="75983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unnamed.png" descr="unname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37944" y="4178408"/>
            <a:ext cx="10716848" cy="6397104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2030"/>
          <p:cNvSpPr txBox="1"/>
          <p:nvPr/>
        </p:nvSpPr>
        <p:spPr>
          <a:xfrm>
            <a:off x="17430514" y="5183790"/>
            <a:ext cx="1470051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2030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894" y="-198743"/>
            <a:ext cx="24110537" cy="141134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